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0" r:id="rId2"/>
    <p:sldId id="281" r:id="rId3"/>
    <p:sldId id="285" r:id="rId4"/>
    <p:sldId id="279" r:id="rId5"/>
    <p:sldId id="264" r:id="rId6"/>
    <p:sldId id="258" r:id="rId7"/>
    <p:sldId id="259" r:id="rId8"/>
    <p:sldId id="272" r:id="rId9"/>
    <p:sldId id="260" r:id="rId10"/>
    <p:sldId id="263" r:id="rId11"/>
    <p:sldId id="274" r:id="rId12"/>
    <p:sldId id="286" r:id="rId13"/>
    <p:sldId id="282" r:id="rId14"/>
    <p:sldId id="283" r:id="rId15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00FF"/>
    <a:srgbClr val="800080"/>
    <a:srgbClr val="FFFF99"/>
    <a:srgbClr val="999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104" d="100"/>
          <a:sy n="104" d="100"/>
        </p:scale>
        <p:origin x="-17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1B07B8-0084-43FF-9360-ECD1614F8E05}" type="datetimeFigureOut">
              <a:rPr lang="ru-RU"/>
              <a:pPr>
                <a:defRPr/>
              </a:pPr>
              <a:t>08.02.2015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F72574-2063-42E7-B9D2-BE29B332687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96918609"/>
      </p:ext>
    </p:extLst>
  </p:cSld>
  <p:clrMapOvr>
    <a:masterClrMapping/>
  </p:clrMapOvr>
  <p:transition spd="med">
    <p:zo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89FD07-3358-4975-8D79-07F83EE92F58}" type="datetimeFigureOut">
              <a:rPr lang="ru-RU"/>
              <a:pPr>
                <a:defRPr/>
              </a:pPr>
              <a:t>08.02.2015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BB9CA6-18F8-4B7B-806A-AC40CC97859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6580433"/>
      </p:ext>
    </p:extLst>
  </p:cSld>
  <p:clrMapOvr>
    <a:masterClrMapping/>
  </p:clrMapOvr>
  <p:transition spd="med">
    <p:zo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4C3468-F7A5-46CD-BFE6-C8D0982352C8}" type="datetimeFigureOut">
              <a:rPr lang="ru-RU"/>
              <a:pPr>
                <a:defRPr/>
              </a:pPr>
              <a:t>08.02.2015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C3AA7C-C8F9-4F66-A27F-6469B2FD1AA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45192061"/>
      </p:ext>
    </p:extLst>
  </p:cSld>
  <p:clrMapOvr>
    <a:masterClrMapping/>
  </p:clrMapOvr>
  <p:transition spd="med">
    <p:zo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29E462-3289-4D2E-9AB8-AE2D1815757F}" type="datetimeFigureOut">
              <a:rPr lang="ru-RU"/>
              <a:pPr>
                <a:defRPr/>
              </a:pPr>
              <a:t>08.02.2015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4420B1-F2E6-4AE4-AAB2-5F684ECA280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21128487"/>
      </p:ext>
    </p:extLst>
  </p:cSld>
  <p:clrMapOvr>
    <a:masterClrMapping/>
  </p:clrMapOvr>
  <p:transition spd="med">
    <p:zo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D6F751-2ED5-4F44-8486-3E2CAD06EAFB}" type="datetimeFigureOut">
              <a:rPr lang="ru-RU"/>
              <a:pPr>
                <a:defRPr/>
              </a:pPr>
              <a:t>08.02.2015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80BAAB-4394-4D09-822E-B19C35B7F83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24726809"/>
      </p:ext>
    </p:extLst>
  </p:cSld>
  <p:clrMapOvr>
    <a:masterClrMapping/>
  </p:clrMapOvr>
  <p:transition spd="med">
    <p:zo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7ACDD0-CBFF-45FC-9106-ED4EB9AAD5EF}" type="datetimeFigureOut">
              <a:rPr lang="ru-RU"/>
              <a:pPr>
                <a:defRPr/>
              </a:pPr>
              <a:t>08.02.2015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BE034A-46E4-4B84-A37A-253CEF7FFF0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35519471"/>
      </p:ext>
    </p:extLst>
  </p:cSld>
  <p:clrMapOvr>
    <a:masterClrMapping/>
  </p:clrMapOvr>
  <p:transition spd="med">
    <p:zo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F0EBEE-846A-4022-82E8-04A26617E73C}" type="datetimeFigureOut">
              <a:rPr lang="ru-RU"/>
              <a:pPr>
                <a:defRPr/>
              </a:pPr>
              <a:t>08.02.2015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2D98AC-4C43-41EF-A915-05ACCF88A21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92833898"/>
      </p:ext>
    </p:extLst>
  </p:cSld>
  <p:clrMapOvr>
    <a:masterClrMapping/>
  </p:clrMapOvr>
  <p:transition spd="med">
    <p:zo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3C0C92-B507-47AF-8ED8-525B608BFFC1}" type="datetimeFigureOut">
              <a:rPr lang="ru-RU"/>
              <a:pPr>
                <a:defRPr/>
              </a:pPr>
              <a:t>08.02.2015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7C3934-F19B-40B6-93D8-CB23A37D161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75461147"/>
      </p:ext>
    </p:extLst>
  </p:cSld>
  <p:clrMapOvr>
    <a:masterClrMapping/>
  </p:clrMapOvr>
  <p:transition spd="med">
    <p:zo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123108-DF84-4118-9E27-AA962A1EBD70}" type="datetimeFigureOut">
              <a:rPr lang="ru-RU"/>
              <a:pPr>
                <a:defRPr/>
              </a:pPr>
              <a:t>08.02.2015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860D9F-54A9-4D8D-A273-D8F5B217923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66220564"/>
      </p:ext>
    </p:extLst>
  </p:cSld>
  <p:clrMapOvr>
    <a:masterClrMapping/>
  </p:clrMapOvr>
  <p:transition spd="med">
    <p:zo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666553-3D7B-47F9-9C35-04A99DD240EB}" type="datetimeFigureOut">
              <a:rPr lang="ru-RU"/>
              <a:pPr>
                <a:defRPr/>
              </a:pPr>
              <a:t>08.02.2015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3649CB-3804-468B-95AF-D58BA118CFE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67511078"/>
      </p:ext>
    </p:extLst>
  </p:cSld>
  <p:clrMapOvr>
    <a:masterClrMapping/>
  </p:clrMapOvr>
  <p:transition spd="med">
    <p:zo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482FF9-CDB5-4C8A-B96F-20CBF965B0D2}" type="datetimeFigureOut">
              <a:rPr lang="ru-RU"/>
              <a:pPr>
                <a:defRPr/>
              </a:pPr>
              <a:t>08.02.2015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140F0B-71D5-447E-82CD-8C53B17F2F9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63123630"/>
      </p:ext>
    </p:extLst>
  </p:cSld>
  <p:clrMapOvr>
    <a:masterClrMapping/>
  </p:clrMapOvr>
  <p:transition spd="med">
    <p:zoom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2">
                <a:lumMod val="40000"/>
                <a:lumOff val="60000"/>
              </a:schemeClr>
            </a:gs>
            <a:gs pos="64999">
              <a:srgbClr val="F0EBD5"/>
            </a:gs>
            <a:gs pos="100000">
              <a:srgbClr val="D1C39F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6FA535FF-45A5-4D92-993F-501E9A72C60D}" type="datetimeFigureOut">
              <a:rPr lang="ru-RU"/>
              <a:pPr>
                <a:defRPr/>
              </a:pPr>
              <a:t>08.02.2015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E381886E-C079-4DAF-96AE-2DC26518911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med">
    <p:zoom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Содержимое 2"/>
          <p:cNvSpPr>
            <a:spLocks noGrp="1"/>
          </p:cNvSpPr>
          <p:nvPr>
            <p:ph idx="4294967295"/>
          </p:nvPr>
        </p:nvSpPr>
        <p:spPr>
          <a:xfrm>
            <a:off x="0" y="0"/>
            <a:ext cx="9144000" cy="642938"/>
          </a:xfrm>
        </p:spPr>
        <p:txBody>
          <a:bodyPr/>
          <a:lstStyle/>
          <a:p>
            <a:pPr marL="0" indent="0" algn="ctr">
              <a:buFont typeface="Arial" charset="0"/>
              <a:buNone/>
            </a:pPr>
            <a:r>
              <a:rPr lang="ru-RU" b="1" smtClean="0">
                <a:solidFill>
                  <a:srgbClr val="800080"/>
                </a:solidFill>
                <a:latin typeface="Arial" charset="0"/>
                <a:cs typeface="Arial" charset="0"/>
              </a:rPr>
              <a:t> </a:t>
            </a:r>
            <a:r>
              <a:rPr lang="ru-RU" sz="4800" b="1" smtClean="0">
                <a:solidFill>
                  <a:srgbClr val="800080"/>
                </a:solidFill>
                <a:latin typeface="Arial" charset="0"/>
                <a:cs typeface="Arial" charset="0"/>
              </a:rPr>
              <a:t>Как дом устроен снаружи? </a:t>
            </a:r>
            <a:endParaRPr lang="ru-RU" sz="4800" smtClean="0">
              <a:latin typeface="Arial" charset="0"/>
              <a:cs typeface="Arial" charset="0"/>
            </a:endParaRPr>
          </a:p>
          <a:p>
            <a:pPr marL="0" indent="0">
              <a:buFont typeface="Arial" charset="0"/>
              <a:buNone/>
            </a:pPr>
            <a:r>
              <a:rPr lang="ru-RU" b="1" smtClean="0">
                <a:solidFill>
                  <a:srgbClr val="800080"/>
                </a:solidFill>
                <a:latin typeface="Arial" charset="0"/>
                <a:cs typeface="Arial" charset="0"/>
              </a:rPr>
              <a:t> </a:t>
            </a:r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5857875" y="1285875"/>
            <a:ext cx="3286125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ru-RU" sz="3200" b="1">
                <a:solidFill>
                  <a:srgbClr val="800080"/>
                </a:solidFill>
                <a:cs typeface="Arial" charset="0"/>
              </a:rPr>
              <a:t>крыша </a:t>
            </a:r>
          </a:p>
          <a:p>
            <a:r>
              <a:rPr lang="ru-RU" sz="3200" b="1">
                <a:solidFill>
                  <a:srgbClr val="800080"/>
                </a:solidFill>
                <a:cs typeface="Arial" charset="0"/>
              </a:rPr>
              <a:t>дверь </a:t>
            </a:r>
          </a:p>
          <a:p>
            <a:r>
              <a:rPr lang="ru-RU" sz="3200" b="1">
                <a:solidFill>
                  <a:srgbClr val="800080"/>
                </a:solidFill>
                <a:cs typeface="Arial" charset="0"/>
              </a:rPr>
              <a:t>окна…</a:t>
            </a:r>
            <a:endParaRPr lang="ru-RU" sz="3200"/>
          </a:p>
        </p:txBody>
      </p:sp>
      <p:sp>
        <p:nvSpPr>
          <p:cNvPr id="7" name="Прямоугольник 6"/>
          <p:cNvSpPr>
            <a:spLocks noChangeArrowheads="1"/>
          </p:cNvSpPr>
          <p:nvPr/>
        </p:nvSpPr>
        <p:spPr bwMode="auto">
          <a:xfrm>
            <a:off x="0" y="4929188"/>
            <a:ext cx="9144000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ru-RU" sz="4000" b="1">
                <a:solidFill>
                  <a:srgbClr val="9900FF"/>
                </a:solidFill>
                <a:latin typeface="Century" pitchFamily="18" charset="0"/>
                <a:cs typeface="Arial" charset="0"/>
              </a:rPr>
              <a:t>То, что мы видим снаружи, это </a:t>
            </a:r>
            <a:r>
              <a:rPr lang="ru-RU" sz="4000" b="1">
                <a:solidFill>
                  <a:srgbClr val="9900FF"/>
                </a:solidFill>
                <a:latin typeface="Arial Black" pitchFamily="34" charset="0"/>
                <a:cs typeface="Arial" charset="0"/>
              </a:rPr>
              <a:t>внешнее</a:t>
            </a:r>
            <a:r>
              <a:rPr lang="ru-RU" sz="4000" b="1">
                <a:solidFill>
                  <a:srgbClr val="9900FF"/>
                </a:solidFill>
                <a:latin typeface="Century" pitchFamily="18" charset="0"/>
                <a:cs typeface="Arial" charset="0"/>
              </a:rPr>
              <a:t> строение дома</a:t>
            </a:r>
            <a:endParaRPr lang="ru-RU" sz="4000">
              <a:solidFill>
                <a:srgbClr val="9900FF"/>
              </a:solidFill>
              <a:latin typeface="Century" pitchFamily="18" charset="0"/>
            </a:endParaRPr>
          </a:p>
        </p:txBody>
      </p:sp>
      <p:pic>
        <p:nvPicPr>
          <p:cNvPr id="2053" name="Picture 13" descr="http://suplexx.com/images/photo/5893_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625" y="1071563"/>
            <a:ext cx="5143500" cy="3838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utoUpdateAnimBg="0"/>
      <p:bldP spid="7" grpId="0" autoUpdateAnimBg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Заголовок 1"/>
          <p:cNvSpPr>
            <a:spLocks noGrp="1"/>
          </p:cNvSpPr>
          <p:nvPr>
            <p:ph type="title"/>
          </p:nvPr>
        </p:nvSpPr>
        <p:spPr>
          <a:xfrm>
            <a:off x="500063" y="0"/>
            <a:ext cx="8229600" cy="1143000"/>
          </a:xfrm>
        </p:spPr>
        <p:txBody>
          <a:bodyPr/>
          <a:lstStyle/>
          <a:p>
            <a:pPr eaLnBrk="1" hangingPunct="1"/>
            <a:r>
              <a:rPr lang="ru-RU" sz="6000" b="1" smtClean="0">
                <a:solidFill>
                  <a:srgbClr val="9900FF"/>
                </a:solidFill>
                <a:latin typeface="Century" pitchFamily="18" charset="0"/>
                <a:cs typeface="Arial" charset="0"/>
              </a:rPr>
              <a:t>Кишечник</a:t>
            </a:r>
            <a:endParaRPr lang="ru-RU" sz="6000" smtClean="0">
              <a:solidFill>
                <a:srgbClr val="9900FF"/>
              </a:solidFill>
              <a:latin typeface="Century" pitchFamily="18" charset="0"/>
            </a:endParaRPr>
          </a:p>
        </p:txBody>
      </p:sp>
      <p:sp>
        <p:nvSpPr>
          <p:cNvPr id="11267" name="Содержимое 2"/>
          <p:cNvSpPr>
            <a:spLocks noGrp="1"/>
          </p:cNvSpPr>
          <p:nvPr>
            <p:ph idx="1"/>
          </p:nvPr>
        </p:nvSpPr>
        <p:spPr>
          <a:xfrm>
            <a:off x="3714750" y="1214438"/>
            <a:ext cx="5429250" cy="5643562"/>
          </a:xfrm>
        </p:spPr>
        <p:txBody>
          <a:bodyPr/>
          <a:lstStyle/>
          <a:p>
            <a:pPr marL="0" indent="0" eaLnBrk="1" hangingPunct="1">
              <a:buFont typeface="Arial" charset="0"/>
              <a:buNone/>
            </a:pPr>
            <a:r>
              <a:rPr lang="ru-RU" b="1" smtClean="0">
                <a:solidFill>
                  <a:srgbClr val="800080"/>
                </a:solidFill>
                <a:latin typeface="Arial" charset="0"/>
                <a:cs typeface="Arial" charset="0"/>
              </a:rPr>
              <a:t>.</a:t>
            </a:r>
          </a:p>
        </p:txBody>
      </p:sp>
      <p:pic>
        <p:nvPicPr>
          <p:cNvPr id="11268" name="Picture 2" descr="http://900igr.net/datai/okruzhajuschij-mir/Vnutrennee-stroenie-cheloveka/0014-010-Kishechnik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313" y="714375"/>
            <a:ext cx="3500437" cy="5595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zoom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Заголовок 1"/>
          <p:cNvSpPr>
            <a:spLocks noGrp="1"/>
          </p:cNvSpPr>
          <p:nvPr>
            <p:ph type="title"/>
          </p:nvPr>
        </p:nvSpPr>
        <p:spPr>
          <a:xfrm>
            <a:off x="3429000" y="0"/>
            <a:ext cx="4786313" cy="1143000"/>
          </a:xfrm>
        </p:spPr>
        <p:txBody>
          <a:bodyPr/>
          <a:lstStyle/>
          <a:p>
            <a:pPr eaLnBrk="1" hangingPunct="1"/>
            <a:r>
              <a:rPr lang="ru-RU" sz="7200" b="1" smtClean="0">
                <a:solidFill>
                  <a:srgbClr val="9900FF"/>
                </a:solidFill>
                <a:latin typeface="Century" pitchFamily="18" charset="0"/>
                <a:cs typeface="Arial" charset="0"/>
              </a:rPr>
              <a:t>Печень</a:t>
            </a:r>
            <a:endParaRPr lang="ru-RU" sz="7200" smtClean="0">
              <a:solidFill>
                <a:srgbClr val="9900FF"/>
              </a:solidFill>
              <a:latin typeface="Century" pitchFamily="18" charset="0"/>
            </a:endParaRPr>
          </a:p>
        </p:txBody>
      </p:sp>
      <p:sp>
        <p:nvSpPr>
          <p:cNvPr id="12291" name="Содержимое 2"/>
          <p:cNvSpPr>
            <a:spLocks noGrp="1"/>
          </p:cNvSpPr>
          <p:nvPr>
            <p:ph idx="1"/>
          </p:nvPr>
        </p:nvSpPr>
        <p:spPr>
          <a:xfrm>
            <a:off x="0" y="2500313"/>
            <a:ext cx="9144000" cy="4357687"/>
          </a:xfrm>
        </p:spPr>
        <p:txBody>
          <a:bodyPr/>
          <a:lstStyle/>
          <a:p>
            <a:pPr marL="0" indent="0" eaLnBrk="1" hangingPunct="1">
              <a:buFont typeface="Arial" charset="0"/>
              <a:buNone/>
            </a:pPr>
            <a:r>
              <a:rPr lang="ru-RU" sz="2000" b="1" smtClean="0">
                <a:solidFill>
                  <a:srgbClr val="800080"/>
                </a:solidFill>
                <a:latin typeface="Arial" charset="0"/>
                <a:cs typeface="Arial" charset="0"/>
              </a:rPr>
              <a:t>. </a:t>
            </a:r>
          </a:p>
        </p:txBody>
      </p:sp>
      <p:pic>
        <p:nvPicPr>
          <p:cNvPr id="12292" name="Picture 4" descr="http://hlpic.hupo.org.cn/dblep/images/liver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57438" y="1643063"/>
            <a:ext cx="3286125" cy="2492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zoom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13315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13316" name="Picture 2" descr="Проверь себя - Презентация 7828/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375" y="571500"/>
            <a:ext cx="7620000" cy="571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zoom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Содержимое 2"/>
          <p:cNvSpPr>
            <a:spLocks noGrp="1"/>
          </p:cNvSpPr>
          <p:nvPr>
            <p:ph idx="4294967295"/>
          </p:nvPr>
        </p:nvSpPr>
        <p:spPr>
          <a:xfrm>
            <a:off x="0" y="981075"/>
            <a:ext cx="9144000" cy="4392613"/>
          </a:xfrm>
        </p:spPr>
        <p:txBody>
          <a:bodyPr/>
          <a:lstStyle/>
          <a:p>
            <a:pPr marL="0" indent="0" algn="ctr">
              <a:buFont typeface="Arial" charset="0"/>
              <a:buNone/>
            </a:pPr>
            <a:r>
              <a:rPr lang="ru-RU" sz="4000" b="1" smtClean="0">
                <a:solidFill>
                  <a:srgbClr val="800080"/>
                </a:solidFill>
                <a:latin typeface="Arial" charset="0"/>
                <a:cs typeface="Arial" charset="0"/>
              </a:rPr>
              <a:t>Рефлекия </a:t>
            </a:r>
          </a:p>
          <a:p>
            <a:pPr marL="0" indent="0" algn="ctr">
              <a:buFont typeface="Arial" charset="0"/>
              <a:buNone/>
            </a:pPr>
            <a:r>
              <a:rPr lang="ru-RU" sz="4000" b="1" smtClean="0">
                <a:solidFill>
                  <a:srgbClr val="800080"/>
                </a:solidFill>
                <a:latin typeface="Arial" charset="0"/>
                <a:cs typeface="Arial" charset="0"/>
              </a:rPr>
              <a:t>Что нового я узнал(а) сегодня на уроке……</a:t>
            </a:r>
          </a:p>
          <a:p>
            <a:pPr marL="0" indent="0" algn="ctr">
              <a:buFont typeface="Arial" charset="0"/>
              <a:buNone/>
            </a:pPr>
            <a:r>
              <a:rPr lang="ru-RU" sz="4000" b="1" smtClean="0">
                <a:solidFill>
                  <a:srgbClr val="800080"/>
                </a:solidFill>
                <a:latin typeface="Arial" charset="0"/>
                <a:cs typeface="Arial" charset="0"/>
              </a:rPr>
              <a:t>Понравился ли вам урок…..</a:t>
            </a:r>
          </a:p>
        </p:txBody>
      </p:sp>
      <p:pic>
        <p:nvPicPr>
          <p:cNvPr id="14339" name="Picture 2" descr="C:\Documents and Settings\Admin\Рабочий стол\ПРЕЗЕНТАЦИИ\Муравей Вопросик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01413">
            <a:off x="6921500" y="4084638"/>
            <a:ext cx="1585913" cy="2409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zoom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Домашнее задание</a:t>
            </a:r>
          </a:p>
        </p:txBody>
      </p:sp>
      <p:sp>
        <p:nvSpPr>
          <p:cNvPr id="15363" name="Содержимое 2"/>
          <p:cNvSpPr>
            <a:spLocks noGrp="1"/>
          </p:cNvSpPr>
          <p:nvPr>
            <p:ph idx="1"/>
          </p:nvPr>
        </p:nvSpPr>
        <p:spPr>
          <a:xfrm>
            <a:off x="1071563" y="1643063"/>
            <a:ext cx="7358062" cy="4525962"/>
          </a:xfrm>
        </p:spPr>
        <p:txBody>
          <a:bodyPr/>
          <a:lstStyle/>
          <a:p>
            <a:r>
              <a:rPr lang="ru-RU" smtClean="0"/>
              <a:t>Параграф 1, читать стр 4-7.</a:t>
            </a:r>
          </a:p>
          <a:p>
            <a:r>
              <a:rPr lang="ru-RU" smtClean="0"/>
              <a:t>Собрать модель аппликацию №2 стр 4 в рабочей тетради;</a:t>
            </a:r>
          </a:p>
          <a:p>
            <a:r>
              <a:rPr lang="ru-RU" smtClean="0"/>
              <a:t>Разгадать кроссворд №3 стр 4-5 в рабочей тетради;</a:t>
            </a:r>
          </a:p>
          <a:p>
            <a:pPr>
              <a:buFont typeface="Arial" charset="0"/>
              <a:buNone/>
            </a:pPr>
            <a:endParaRPr lang="ru-RU" smtClean="0"/>
          </a:p>
        </p:txBody>
      </p:sp>
    </p:spTree>
  </p:cSld>
  <p:clrMapOvr>
    <a:masterClrMapping/>
  </p:clrMapOvr>
  <p:transition spd="med">
    <p:zoom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Содержимое 2"/>
          <p:cNvSpPr>
            <a:spLocks noGrp="1"/>
          </p:cNvSpPr>
          <p:nvPr>
            <p:ph idx="4294967295"/>
          </p:nvPr>
        </p:nvSpPr>
        <p:spPr>
          <a:xfrm>
            <a:off x="0" y="0"/>
            <a:ext cx="9144000" cy="1143000"/>
          </a:xfrm>
        </p:spPr>
        <p:txBody>
          <a:bodyPr/>
          <a:lstStyle/>
          <a:p>
            <a:pPr marL="0" indent="0" algn="ctr">
              <a:buFont typeface="Arial" charset="0"/>
              <a:buNone/>
            </a:pPr>
            <a:r>
              <a:rPr lang="ru-RU" sz="4400" b="1" smtClean="0">
                <a:solidFill>
                  <a:srgbClr val="800080"/>
                </a:solidFill>
                <a:latin typeface="Arial" charset="0"/>
                <a:cs typeface="Arial" charset="0"/>
              </a:rPr>
              <a:t>А что может находиться внутри дома?</a:t>
            </a:r>
            <a:endParaRPr lang="ru-RU" sz="4400" smtClean="0">
              <a:latin typeface="Arial" charset="0"/>
              <a:cs typeface="Arial" charset="0"/>
            </a:endParaRPr>
          </a:p>
        </p:txBody>
      </p:sp>
      <p:sp>
        <p:nvSpPr>
          <p:cNvPr id="7" name="Прямоугольник 6"/>
          <p:cNvSpPr>
            <a:spLocks noChangeArrowheads="1"/>
          </p:cNvSpPr>
          <p:nvPr/>
        </p:nvSpPr>
        <p:spPr bwMode="auto">
          <a:xfrm>
            <a:off x="5357813" y="1285875"/>
            <a:ext cx="3786187" cy="2246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ru-RU" sz="2800" b="1">
                <a:solidFill>
                  <a:srgbClr val="800080"/>
                </a:solidFill>
                <a:cs typeface="Arial" charset="0"/>
              </a:rPr>
              <a:t>мебель</a:t>
            </a:r>
          </a:p>
          <a:p>
            <a:r>
              <a:rPr lang="ru-RU" sz="2800" b="1">
                <a:solidFill>
                  <a:srgbClr val="800080"/>
                </a:solidFill>
                <a:cs typeface="Arial" charset="0"/>
              </a:rPr>
              <a:t>бытовая техника </a:t>
            </a:r>
          </a:p>
          <a:p>
            <a:r>
              <a:rPr lang="ru-RU" sz="2800" b="1">
                <a:solidFill>
                  <a:srgbClr val="800080"/>
                </a:solidFill>
                <a:cs typeface="Arial" charset="0"/>
              </a:rPr>
              <a:t>пол </a:t>
            </a:r>
          </a:p>
          <a:p>
            <a:r>
              <a:rPr lang="ru-RU" sz="2800" b="1">
                <a:solidFill>
                  <a:srgbClr val="800080"/>
                </a:solidFill>
                <a:cs typeface="Arial" charset="0"/>
              </a:rPr>
              <a:t>перекрытия </a:t>
            </a:r>
          </a:p>
          <a:p>
            <a:r>
              <a:rPr lang="ru-RU" sz="2800" b="1">
                <a:solidFill>
                  <a:srgbClr val="800080"/>
                </a:solidFill>
                <a:cs typeface="Arial" charset="0"/>
              </a:rPr>
              <a:t>посуда…</a:t>
            </a:r>
            <a:endParaRPr lang="ru-RU" sz="2800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0" y="4214813"/>
            <a:ext cx="5000625" cy="2862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ru-RU" sz="3600" b="1">
                <a:solidFill>
                  <a:srgbClr val="9900FF"/>
                </a:solidFill>
                <a:latin typeface="Century" pitchFamily="18" charset="0"/>
                <a:cs typeface="Arial" charset="0"/>
              </a:rPr>
              <a:t>То, что мы можем увидеть внутри, это </a:t>
            </a:r>
            <a:r>
              <a:rPr lang="ru-RU" sz="3600" b="1">
                <a:solidFill>
                  <a:srgbClr val="9900FF"/>
                </a:solidFill>
                <a:latin typeface="Arial Black" pitchFamily="34" charset="0"/>
                <a:cs typeface="Arial" charset="0"/>
              </a:rPr>
              <a:t>внутреннее</a:t>
            </a:r>
            <a:r>
              <a:rPr lang="ru-RU" sz="3600" b="1">
                <a:solidFill>
                  <a:srgbClr val="9900FF"/>
                </a:solidFill>
                <a:latin typeface="Century" pitchFamily="18" charset="0"/>
                <a:cs typeface="Arial" charset="0"/>
              </a:rPr>
              <a:t> строение дома.</a:t>
            </a:r>
            <a:br>
              <a:rPr lang="ru-RU" sz="3600" b="1">
                <a:solidFill>
                  <a:srgbClr val="9900FF"/>
                </a:solidFill>
                <a:latin typeface="Century" pitchFamily="18" charset="0"/>
                <a:cs typeface="Arial" charset="0"/>
              </a:rPr>
            </a:br>
            <a:endParaRPr lang="ru-RU" sz="3600">
              <a:solidFill>
                <a:srgbClr val="9900FF"/>
              </a:solidFill>
              <a:latin typeface="Century" pitchFamily="18" charset="0"/>
            </a:endParaRPr>
          </a:p>
        </p:txBody>
      </p:sp>
      <p:pic>
        <p:nvPicPr>
          <p:cNvPr id="3077" name="Picture 8" descr="http://www.interiorarcade.com/images-pictures/2010/12/modern-stylish-kitchen-desig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357313"/>
            <a:ext cx="3857625" cy="2897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8" name="Picture 10" descr="http://interiorno.ru/wp-content/uploads/2011/03/derevo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1550" y="3643313"/>
            <a:ext cx="4362450" cy="3214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utoUpdateAnimBg="0"/>
      <p:bldP spid="8" grpId="0" autoUpdateAnimBg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Заголовок 1"/>
          <p:cNvSpPr>
            <a:spLocks noGrp="1"/>
          </p:cNvSpPr>
          <p:nvPr>
            <p:ph type="ctrTitle" idx="4294967295"/>
          </p:nvPr>
        </p:nvSpPr>
        <p:spPr>
          <a:xfrm>
            <a:off x="1371600" y="1500188"/>
            <a:ext cx="6772275" cy="1470025"/>
          </a:xfrm>
        </p:spPr>
        <p:txBody>
          <a:bodyPr/>
          <a:lstStyle/>
          <a:p>
            <a:pPr eaLnBrk="1" hangingPunct="1"/>
            <a:r>
              <a:rPr lang="ru-RU" sz="7200" b="1" smtClean="0">
                <a:solidFill>
                  <a:srgbClr val="9900FF"/>
                </a:solidFill>
                <a:latin typeface="Century" pitchFamily="18" charset="0"/>
              </a:rPr>
              <a:t>Строение </a:t>
            </a:r>
            <a:br>
              <a:rPr lang="ru-RU" sz="7200" b="1" smtClean="0">
                <a:solidFill>
                  <a:srgbClr val="9900FF"/>
                </a:solidFill>
                <a:latin typeface="Century" pitchFamily="18" charset="0"/>
              </a:rPr>
            </a:br>
            <a:r>
              <a:rPr lang="ru-RU" sz="7200" b="1" smtClean="0">
                <a:solidFill>
                  <a:srgbClr val="9900FF"/>
                </a:solidFill>
                <a:latin typeface="Century" pitchFamily="18" charset="0"/>
              </a:rPr>
              <a:t>тела </a:t>
            </a:r>
            <a:br>
              <a:rPr lang="ru-RU" sz="7200" b="1" smtClean="0">
                <a:solidFill>
                  <a:srgbClr val="9900FF"/>
                </a:solidFill>
                <a:latin typeface="Century" pitchFamily="18" charset="0"/>
              </a:rPr>
            </a:br>
            <a:r>
              <a:rPr lang="ru-RU" sz="7200" b="1" smtClean="0">
                <a:solidFill>
                  <a:srgbClr val="9900FF"/>
                </a:solidFill>
                <a:latin typeface="Century" pitchFamily="18" charset="0"/>
              </a:rPr>
              <a:t>человека</a:t>
            </a:r>
          </a:p>
        </p:txBody>
      </p:sp>
      <p:pic>
        <p:nvPicPr>
          <p:cNvPr id="4099" name="Picture 4" descr="http://yalma.ucoz.ru/gkt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819525"/>
            <a:ext cx="2339975" cy="3038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0" name="Picture 2" descr="http://900igr.net/datai/okruzhajuschij-mir/Vnutrennee-stroenie-cheloveka/0012-008-Serdtse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2133600"/>
            <a:ext cx="973138" cy="1403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1" name="Picture 2" descr="http://900igr.net/datai/okruzhajuschij-mir/Stroenie-tela-cheloveka/0006-002-Kakoj-vnutrennij-organ-nazyvajut-glavnym-komandnym-punktom-vsego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785938" cy="1928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2" name="Picture 2" descr="C:\Documents and Settings\Admin\Рабочий стол\ПРЕЗЕНТАЦИИ\Муравей Вопросик.jpg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01413">
            <a:off x="7737475" y="3640138"/>
            <a:ext cx="1296988" cy="196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zoom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0"/>
            <a:ext cx="9144000" cy="714375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600" b="1" dirty="0" smtClean="0">
                <a:solidFill>
                  <a:srgbClr val="9900FF"/>
                </a:solidFill>
                <a:latin typeface="Arial Black" pitchFamily="34" charset="0"/>
                <a:cs typeface="Arial" pitchFamily="34" charset="0"/>
              </a:rPr>
              <a:t>Как устроено тело человека снаружи? </a:t>
            </a:r>
            <a:endParaRPr lang="ru-RU" sz="3600" dirty="0" smtClean="0">
              <a:solidFill>
                <a:srgbClr val="9900FF"/>
              </a:solidFill>
              <a:latin typeface="Arial Black" pitchFamily="34" charset="0"/>
              <a:cs typeface="Arial" pitchFamily="34" charset="0"/>
            </a:endParaRPr>
          </a:p>
        </p:txBody>
      </p:sp>
      <p:pic>
        <p:nvPicPr>
          <p:cNvPr id="5123" name="Picture 22" descr="http://samara.1gs.ru/img/samara_b_437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71750" y="928688"/>
            <a:ext cx="3929063" cy="561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6" name="Прямая со стрелкой 5"/>
          <p:cNvCxnSpPr/>
          <p:nvPr/>
        </p:nvCxnSpPr>
        <p:spPr>
          <a:xfrm rot="10800000">
            <a:off x="5000625" y="1785938"/>
            <a:ext cx="1214438" cy="158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>
            <a:off x="3143250" y="1357313"/>
            <a:ext cx="1214438" cy="158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 rot="10800000">
            <a:off x="3786188" y="2500313"/>
            <a:ext cx="3071812" cy="7143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/>
          <p:nvPr/>
        </p:nvCxnSpPr>
        <p:spPr>
          <a:xfrm rot="10800000" flipV="1">
            <a:off x="5857875" y="2571750"/>
            <a:ext cx="1071563" cy="500063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 стрелкой 21"/>
          <p:cNvCxnSpPr/>
          <p:nvPr/>
        </p:nvCxnSpPr>
        <p:spPr>
          <a:xfrm>
            <a:off x="2000250" y="3857625"/>
            <a:ext cx="1500188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 стрелкой 24"/>
          <p:cNvCxnSpPr/>
          <p:nvPr/>
        </p:nvCxnSpPr>
        <p:spPr>
          <a:xfrm>
            <a:off x="1928813" y="3857625"/>
            <a:ext cx="2714625" cy="142875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 стрелкой 27"/>
          <p:cNvCxnSpPr/>
          <p:nvPr/>
        </p:nvCxnSpPr>
        <p:spPr>
          <a:xfrm rot="10800000">
            <a:off x="4714875" y="3143250"/>
            <a:ext cx="2000250" cy="11430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Прямоугольник 37"/>
          <p:cNvSpPr>
            <a:spLocks noChangeArrowheads="1"/>
          </p:cNvSpPr>
          <p:nvPr/>
        </p:nvSpPr>
        <p:spPr bwMode="auto">
          <a:xfrm>
            <a:off x="1428750" y="1071563"/>
            <a:ext cx="1608138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ru-RU" sz="3200" b="1">
                <a:solidFill>
                  <a:srgbClr val="800080"/>
                </a:solidFill>
                <a:cs typeface="Arial" charset="0"/>
              </a:rPr>
              <a:t>голова</a:t>
            </a:r>
          </a:p>
        </p:txBody>
      </p:sp>
      <p:sp>
        <p:nvSpPr>
          <p:cNvPr id="39" name="Прямоугольник 38"/>
          <p:cNvSpPr>
            <a:spLocks noChangeArrowheads="1"/>
          </p:cNvSpPr>
          <p:nvPr/>
        </p:nvSpPr>
        <p:spPr bwMode="auto">
          <a:xfrm>
            <a:off x="6286500" y="1500188"/>
            <a:ext cx="14287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ru-RU" sz="3200" b="1">
                <a:solidFill>
                  <a:srgbClr val="800080"/>
                </a:solidFill>
                <a:cs typeface="Arial" charset="0"/>
              </a:rPr>
              <a:t>шея</a:t>
            </a:r>
          </a:p>
        </p:txBody>
      </p:sp>
      <p:sp>
        <p:nvSpPr>
          <p:cNvPr id="40" name="Прямоугольник 39"/>
          <p:cNvSpPr>
            <a:spLocks noChangeArrowheads="1"/>
          </p:cNvSpPr>
          <p:nvPr/>
        </p:nvSpPr>
        <p:spPr bwMode="auto">
          <a:xfrm>
            <a:off x="6215063" y="2214563"/>
            <a:ext cx="2928937" cy="138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ru-RU" sz="2800" b="1">
                <a:solidFill>
                  <a:srgbClr val="800080"/>
                </a:solidFill>
                <a:cs typeface="Arial" charset="0"/>
              </a:rPr>
              <a:t>верхние конечности </a:t>
            </a:r>
          </a:p>
          <a:p>
            <a:pPr algn="ctr"/>
            <a:r>
              <a:rPr lang="ru-RU" sz="2800" b="1">
                <a:solidFill>
                  <a:srgbClr val="800080"/>
                </a:solidFill>
                <a:cs typeface="Arial" charset="0"/>
              </a:rPr>
              <a:t>(руки)</a:t>
            </a:r>
          </a:p>
        </p:txBody>
      </p:sp>
      <p:sp>
        <p:nvSpPr>
          <p:cNvPr id="42" name="Прямоугольник 41"/>
          <p:cNvSpPr>
            <a:spLocks noChangeArrowheads="1"/>
          </p:cNvSpPr>
          <p:nvPr/>
        </p:nvSpPr>
        <p:spPr bwMode="auto">
          <a:xfrm>
            <a:off x="0" y="3429000"/>
            <a:ext cx="2643188" cy="138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ru-RU" sz="2800" b="1">
                <a:solidFill>
                  <a:srgbClr val="800080"/>
                </a:solidFill>
                <a:cs typeface="Arial" charset="0"/>
              </a:rPr>
              <a:t>нижние конечности (ноги)</a:t>
            </a:r>
          </a:p>
        </p:txBody>
      </p:sp>
      <p:sp>
        <p:nvSpPr>
          <p:cNvPr id="43" name="Прямоугольник 42"/>
          <p:cNvSpPr>
            <a:spLocks noChangeArrowheads="1"/>
          </p:cNvSpPr>
          <p:nvPr/>
        </p:nvSpPr>
        <p:spPr bwMode="auto">
          <a:xfrm>
            <a:off x="6786563" y="3929063"/>
            <a:ext cx="2357437" cy="1878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ru-RU" sz="3200" b="1">
                <a:solidFill>
                  <a:srgbClr val="800080"/>
                </a:solidFill>
                <a:cs typeface="Arial" charset="0"/>
              </a:rPr>
              <a:t>туловище </a:t>
            </a:r>
            <a:r>
              <a:rPr lang="ru-RU" sz="2800" b="1">
                <a:solidFill>
                  <a:srgbClr val="800080"/>
                </a:solidFill>
                <a:cs typeface="Arial" charset="0"/>
              </a:rPr>
              <a:t>(грудь</a:t>
            </a:r>
          </a:p>
          <a:p>
            <a:pPr algn="ctr"/>
            <a:r>
              <a:rPr lang="ru-RU" sz="2800" b="1">
                <a:solidFill>
                  <a:srgbClr val="800080"/>
                </a:solidFill>
                <a:cs typeface="Arial" charset="0"/>
              </a:rPr>
              <a:t>живот</a:t>
            </a:r>
          </a:p>
          <a:p>
            <a:pPr algn="ctr"/>
            <a:r>
              <a:rPr lang="ru-RU" sz="2800" b="1">
                <a:solidFill>
                  <a:srgbClr val="800080"/>
                </a:solidFill>
                <a:cs typeface="Arial" charset="0"/>
              </a:rPr>
              <a:t>спина)</a:t>
            </a:r>
          </a:p>
        </p:txBody>
      </p:sp>
      <p:sp>
        <p:nvSpPr>
          <p:cNvPr id="47" name="Прямоугольник 46"/>
          <p:cNvSpPr>
            <a:spLocks noChangeArrowheads="1"/>
          </p:cNvSpPr>
          <p:nvPr/>
        </p:nvSpPr>
        <p:spPr bwMode="auto">
          <a:xfrm>
            <a:off x="0" y="6273800"/>
            <a:ext cx="91440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ru-RU" sz="3200" b="1">
                <a:solidFill>
                  <a:srgbClr val="9900FF"/>
                </a:solidFill>
                <a:latin typeface="Arial Black" pitchFamily="34" charset="0"/>
                <a:cs typeface="Arial" charset="0"/>
              </a:rPr>
              <a:t>Это внешнее строение человека</a:t>
            </a:r>
            <a:endParaRPr lang="ru-RU" sz="3200">
              <a:solidFill>
                <a:srgbClr val="9900FF"/>
              </a:solidFill>
              <a:latin typeface="Arial Black" pitchFamily="34" charset="0"/>
              <a:cs typeface="Arial" charset="0"/>
            </a:endParaRPr>
          </a:p>
        </p:txBody>
      </p:sp>
    </p:spTree>
  </p:cSld>
  <p:clrMapOvr>
    <a:masterClrMapping/>
  </p:clrMapOvr>
  <p:transition spd="med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 autoUpdateAnimBg="0"/>
      <p:bldP spid="39" grpId="0" autoUpdateAnimBg="0"/>
      <p:bldP spid="40" grpId="0" autoUpdateAnimBg="0"/>
      <p:bldP spid="42" grpId="0" autoUpdateAnimBg="0"/>
      <p:bldP spid="43" grpId="0" autoUpdateAnimBg="0"/>
      <p:bldP spid="47" grpId="0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Содержимое 2"/>
          <p:cNvSpPr>
            <a:spLocks noGrp="1"/>
          </p:cNvSpPr>
          <p:nvPr>
            <p:ph idx="4294967295"/>
          </p:nvPr>
        </p:nvSpPr>
        <p:spPr>
          <a:xfrm>
            <a:off x="4143375" y="0"/>
            <a:ext cx="5000625" cy="6858000"/>
          </a:xfrm>
        </p:spPr>
        <p:txBody>
          <a:bodyPr/>
          <a:lstStyle/>
          <a:p>
            <a:pPr marL="0" indent="0" algn="ctr" eaLnBrk="1" hangingPunct="1">
              <a:buFont typeface="Arial" charset="0"/>
              <a:buNone/>
            </a:pPr>
            <a:r>
              <a:rPr lang="ru-RU" b="1" smtClean="0">
                <a:solidFill>
                  <a:srgbClr val="800080"/>
                </a:solidFill>
                <a:latin typeface="Arial" charset="0"/>
                <a:cs typeface="Arial" charset="0"/>
              </a:rPr>
              <a:t>Мы рассмотрели </a:t>
            </a:r>
            <a:r>
              <a:rPr lang="ru-RU" b="1" smtClean="0">
                <a:solidFill>
                  <a:srgbClr val="800080"/>
                </a:solidFill>
                <a:latin typeface="Arial Black" pitchFamily="34" charset="0"/>
                <a:cs typeface="Arial" charset="0"/>
              </a:rPr>
              <a:t>внешнее</a:t>
            </a:r>
            <a:r>
              <a:rPr lang="ru-RU" b="1" smtClean="0">
                <a:solidFill>
                  <a:srgbClr val="800080"/>
                </a:solidFill>
                <a:latin typeface="Arial" charset="0"/>
                <a:cs typeface="Arial" charset="0"/>
              </a:rPr>
              <a:t> строение тела человека. </a:t>
            </a:r>
          </a:p>
          <a:p>
            <a:pPr marL="0" indent="0" algn="ctr" eaLnBrk="1" hangingPunct="1">
              <a:buFont typeface="Arial" charset="0"/>
              <a:buNone/>
            </a:pPr>
            <a:r>
              <a:rPr lang="ru-RU" b="1" smtClean="0">
                <a:solidFill>
                  <a:srgbClr val="800080"/>
                </a:solidFill>
                <a:latin typeface="Arial" charset="0"/>
                <a:cs typeface="Arial" charset="0"/>
              </a:rPr>
              <a:t>А каково же его </a:t>
            </a:r>
            <a:r>
              <a:rPr lang="ru-RU" b="1" smtClean="0">
                <a:solidFill>
                  <a:srgbClr val="800080"/>
                </a:solidFill>
                <a:latin typeface="Arial Black" pitchFamily="34" charset="0"/>
                <a:cs typeface="Arial" charset="0"/>
              </a:rPr>
              <a:t>внутреннее</a:t>
            </a:r>
            <a:r>
              <a:rPr lang="ru-RU" b="1" smtClean="0">
                <a:solidFill>
                  <a:srgbClr val="800080"/>
                </a:solidFill>
                <a:latin typeface="Arial" charset="0"/>
                <a:cs typeface="Arial" charset="0"/>
              </a:rPr>
              <a:t> строение?</a:t>
            </a:r>
            <a:r>
              <a:rPr lang="ru-RU" smtClean="0"/>
              <a:t> </a:t>
            </a:r>
            <a:r>
              <a:rPr lang="ru-RU" b="1" smtClean="0">
                <a:solidFill>
                  <a:srgbClr val="800080"/>
                </a:solidFill>
                <a:latin typeface="Arial" charset="0"/>
                <a:cs typeface="Arial" charset="0"/>
              </a:rPr>
              <a:t>Тело человека состоит из органов. </a:t>
            </a:r>
          </a:p>
          <a:p>
            <a:pPr marL="0" indent="0" algn="ctr" eaLnBrk="1" hangingPunct="1">
              <a:buFont typeface="Arial" charset="0"/>
              <a:buNone/>
            </a:pPr>
            <a:r>
              <a:rPr lang="ru-RU" b="1" smtClean="0">
                <a:solidFill>
                  <a:srgbClr val="800080"/>
                </a:solidFill>
                <a:latin typeface="Arial" charset="0"/>
                <a:cs typeface="Arial" charset="0"/>
              </a:rPr>
              <a:t>Рассмотрите их.</a:t>
            </a:r>
          </a:p>
          <a:p>
            <a:pPr marL="0" indent="0" algn="ctr" eaLnBrk="1" hangingPunct="1">
              <a:buFont typeface="Arial" charset="0"/>
              <a:buNone/>
            </a:pPr>
            <a:r>
              <a:rPr lang="ru-RU" b="1" smtClean="0">
                <a:solidFill>
                  <a:srgbClr val="800080"/>
                </a:solidFill>
                <a:latin typeface="Arial" charset="0"/>
                <a:cs typeface="Arial" charset="0"/>
              </a:rPr>
              <a:t>Давайте познакомимся с ними подробнее.</a:t>
            </a:r>
          </a:p>
        </p:txBody>
      </p:sp>
      <p:pic>
        <p:nvPicPr>
          <p:cNvPr id="7171" name="Picture 2" descr="http://900igr.net/datai/okruzhajuschij-mir/Stroenie-tela-cheloveka/0010-006-CHasti-tel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071938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17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17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17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17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7200" b="1" smtClean="0">
                <a:solidFill>
                  <a:srgbClr val="9900FF"/>
                </a:solidFill>
                <a:latin typeface="Century" pitchFamily="18" charset="0"/>
                <a:cs typeface="Arial" charset="0"/>
              </a:rPr>
              <a:t>Мозг</a:t>
            </a:r>
            <a:endParaRPr lang="ru-RU" sz="7200" smtClean="0">
              <a:solidFill>
                <a:srgbClr val="9900FF"/>
              </a:solidFill>
              <a:latin typeface="Century" pitchFamily="18" charset="0"/>
            </a:endParaRPr>
          </a:p>
        </p:txBody>
      </p:sp>
      <p:sp>
        <p:nvSpPr>
          <p:cNvPr id="7171" name="Содержимое 2"/>
          <p:cNvSpPr>
            <a:spLocks noGrp="1"/>
          </p:cNvSpPr>
          <p:nvPr>
            <p:ph idx="1"/>
          </p:nvPr>
        </p:nvSpPr>
        <p:spPr>
          <a:xfrm>
            <a:off x="0" y="5429250"/>
            <a:ext cx="9144000" cy="1428750"/>
          </a:xfrm>
        </p:spPr>
        <p:txBody>
          <a:bodyPr/>
          <a:lstStyle/>
          <a:p>
            <a:pPr marL="0" indent="0" eaLnBrk="1" hangingPunct="1">
              <a:buFont typeface="Arial" charset="0"/>
              <a:buNone/>
            </a:pPr>
            <a:endParaRPr lang="ru-RU" b="1" smtClean="0">
              <a:solidFill>
                <a:srgbClr val="800080"/>
              </a:solidFill>
              <a:latin typeface="Arial" charset="0"/>
              <a:cs typeface="Arial" charset="0"/>
            </a:endParaRPr>
          </a:p>
        </p:txBody>
      </p:sp>
      <p:pic>
        <p:nvPicPr>
          <p:cNvPr id="7172" name="Picture 6" descr="http://images.huffingtonpost.com/2010-03-14-Brai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625" y="2000250"/>
            <a:ext cx="2071688" cy="2500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3" name="Picture 7" descr="http://im0-tub-ru.yandex.net/i?id=150157221-60-73&amp;n=2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72125" y="2071688"/>
            <a:ext cx="2443163" cy="1938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zoom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Заголовок 1"/>
          <p:cNvSpPr>
            <a:spLocks noGrp="1"/>
          </p:cNvSpPr>
          <p:nvPr>
            <p:ph type="title"/>
          </p:nvPr>
        </p:nvSpPr>
        <p:spPr>
          <a:xfrm>
            <a:off x="457200" y="214313"/>
            <a:ext cx="8229600" cy="1203325"/>
          </a:xfrm>
        </p:spPr>
        <p:txBody>
          <a:bodyPr/>
          <a:lstStyle/>
          <a:p>
            <a:pPr eaLnBrk="1" hangingPunct="1"/>
            <a:r>
              <a:rPr lang="ru-RU" sz="6000" b="1" smtClean="0">
                <a:solidFill>
                  <a:srgbClr val="9900FF"/>
                </a:solidFill>
                <a:latin typeface="Century" pitchFamily="18" charset="0"/>
                <a:cs typeface="Arial" charset="0"/>
              </a:rPr>
              <a:t>Лёгкие</a:t>
            </a:r>
            <a:endParaRPr lang="ru-RU" sz="6000" smtClean="0">
              <a:solidFill>
                <a:srgbClr val="9900FF"/>
              </a:solidFill>
              <a:latin typeface="Century" pitchFamily="18" charset="0"/>
            </a:endParaRPr>
          </a:p>
        </p:txBody>
      </p:sp>
      <p:sp>
        <p:nvSpPr>
          <p:cNvPr id="8195" name="Содержимое 2"/>
          <p:cNvSpPr>
            <a:spLocks noGrp="1"/>
          </p:cNvSpPr>
          <p:nvPr>
            <p:ph idx="1"/>
          </p:nvPr>
        </p:nvSpPr>
        <p:spPr>
          <a:xfrm>
            <a:off x="0" y="2857500"/>
            <a:ext cx="9144000" cy="4000500"/>
          </a:xfrm>
        </p:spPr>
        <p:txBody>
          <a:bodyPr/>
          <a:lstStyle/>
          <a:p>
            <a:pPr marL="0" indent="0" eaLnBrk="1" hangingPunct="1">
              <a:buFont typeface="Arial" charset="0"/>
              <a:buNone/>
            </a:pPr>
            <a:endParaRPr lang="ru-RU" b="1" smtClean="0">
              <a:solidFill>
                <a:srgbClr val="800080"/>
              </a:solidFill>
              <a:latin typeface="Arial" charset="0"/>
              <a:cs typeface="Arial" charset="0"/>
            </a:endParaRPr>
          </a:p>
        </p:txBody>
      </p:sp>
      <p:pic>
        <p:nvPicPr>
          <p:cNvPr id="8196" name="Picture 2" descr="http://pages.infinit.net/apamarie/poumon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625" y="1571625"/>
            <a:ext cx="2771775" cy="277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zoom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Заголовок 1"/>
          <p:cNvSpPr>
            <a:spLocks noGrp="1"/>
          </p:cNvSpPr>
          <p:nvPr>
            <p:ph type="title"/>
          </p:nvPr>
        </p:nvSpPr>
        <p:spPr>
          <a:xfrm>
            <a:off x="3571875" y="571500"/>
            <a:ext cx="4900613" cy="1143000"/>
          </a:xfrm>
        </p:spPr>
        <p:txBody>
          <a:bodyPr/>
          <a:lstStyle/>
          <a:p>
            <a:pPr eaLnBrk="1" hangingPunct="1"/>
            <a:r>
              <a:rPr lang="ru-RU" sz="6000" b="1" smtClean="0">
                <a:solidFill>
                  <a:srgbClr val="9900FF"/>
                </a:solidFill>
                <a:latin typeface="Century" pitchFamily="18" charset="0"/>
                <a:cs typeface="Arial" charset="0"/>
              </a:rPr>
              <a:t>Сердце</a:t>
            </a:r>
            <a:endParaRPr lang="ru-RU" sz="6000" smtClean="0">
              <a:solidFill>
                <a:srgbClr val="9900FF"/>
              </a:solidFill>
              <a:latin typeface="Century" pitchFamily="18" charset="0"/>
            </a:endParaRPr>
          </a:p>
        </p:txBody>
      </p:sp>
      <p:sp>
        <p:nvSpPr>
          <p:cNvPr id="9219" name="Содержимое 2"/>
          <p:cNvSpPr>
            <a:spLocks noGrp="1"/>
          </p:cNvSpPr>
          <p:nvPr>
            <p:ph idx="1"/>
          </p:nvPr>
        </p:nvSpPr>
        <p:spPr>
          <a:xfrm>
            <a:off x="0" y="3403600"/>
            <a:ext cx="9144000" cy="3454400"/>
          </a:xfrm>
        </p:spPr>
        <p:txBody>
          <a:bodyPr/>
          <a:lstStyle/>
          <a:p>
            <a:pPr marL="0" indent="0" eaLnBrk="1" hangingPunct="1">
              <a:buFont typeface="Arial" charset="0"/>
              <a:buNone/>
            </a:pPr>
            <a:r>
              <a:rPr lang="ru-RU" b="1" smtClean="0">
                <a:solidFill>
                  <a:srgbClr val="800080"/>
                </a:solidFill>
                <a:latin typeface="Arial" charset="0"/>
                <a:cs typeface="Arial" charset="0"/>
              </a:rPr>
              <a:t>. </a:t>
            </a:r>
          </a:p>
        </p:txBody>
      </p:sp>
      <p:pic>
        <p:nvPicPr>
          <p:cNvPr id="9220" name="Picture 6" descr="http://medic-life.com.ua/wp-content/uploads/2010/09/heart-300x300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0250" y="1928813"/>
            <a:ext cx="3357563" cy="3357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zoom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6000" b="1" smtClean="0">
                <a:solidFill>
                  <a:srgbClr val="9900FF"/>
                </a:solidFill>
                <a:latin typeface="Century" pitchFamily="18" charset="0"/>
                <a:cs typeface="Arial" charset="0"/>
              </a:rPr>
              <a:t>Желудок</a:t>
            </a:r>
            <a:endParaRPr lang="ru-RU" sz="6000" smtClean="0">
              <a:solidFill>
                <a:srgbClr val="9900FF"/>
              </a:solidFill>
              <a:latin typeface="Century" pitchFamily="18" charset="0"/>
            </a:endParaRPr>
          </a:p>
        </p:txBody>
      </p:sp>
      <p:pic>
        <p:nvPicPr>
          <p:cNvPr id="10243" name="Picture 2" descr="http://bolezni-pochek.ru/images/sroki-oporozhneniya-zheludka-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8938" y="1785938"/>
            <a:ext cx="2428875" cy="2428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4" name="Содержимое 2"/>
          <p:cNvSpPr>
            <a:spLocks noGrp="1"/>
          </p:cNvSpPr>
          <p:nvPr>
            <p:ph idx="1"/>
          </p:nvPr>
        </p:nvSpPr>
        <p:spPr>
          <a:xfrm>
            <a:off x="0" y="2332038"/>
            <a:ext cx="9144000" cy="4525962"/>
          </a:xfrm>
        </p:spPr>
        <p:txBody>
          <a:bodyPr/>
          <a:lstStyle/>
          <a:p>
            <a:pPr eaLnBrk="1" hangingPunct="1">
              <a:buFont typeface="Arial" charset="0"/>
              <a:buNone/>
            </a:pPr>
            <a:endParaRPr lang="ru-RU" smtClean="0"/>
          </a:p>
        </p:txBody>
      </p:sp>
    </p:spTree>
  </p:cSld>
  <p:clrMapOvr>
    <a:masterClrMapping/>
  </p:clrMapOvr>
  <p:transition spd="med">
    <p:zoom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1031</TotalTime>
  <Words>161</Words>
  <Application>Microsoft Office PowerPoint</Application>
  <PresentationFormat>Экран (4:3)</PresentationFormat>
  <Paragraphs>44</Paragraphs>
  <Slides>14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9" baseType="lpstr">
      <vt:lpstr>Arial</vt:lpstr>
      <vt:lpstr>Calibri</vt:lpstr>
      <vt:lpstr>Century</vt:lpstr>
      <vt:lpstr>Arial Black</vt:lpstr>
      <vt:lpstr>Тема Office</vt:lpstr>
      <vt:lpstr>Презентация PowerPoint</vt:lpstr>
      <vt:lpstr>Презентация PowerPoint</vt:lpstr>
      <vt:lpstr>Строение  тела  человека</vt:lpstr>
      <vt:lpstr>Как устроено тело человека снаружи? </vt:lpstr>
      <vt:lpstr>Презентация PowerPoint</vt:lpstr>
      <vt:lpstr>Мозг</vt:lpstr>
      <vt:lpstr>Лёгкие</vt:lpstr>
      <vt:lpstr>Сердце</vt:lpstr>
      <vt:lpstr>Желудок</vt:lpstr>
      <vt:lpstr>Кишечник</vt:lpstr>
      <vt:lpstr>Печень</vt:lpstr>
      <vt:lpstr>Презентация PowerPoint</vt:lpstr>
      <vt:lpstr>Презентация PowerPoint</vt:lpstr>
      <vt:lpstr>Домашнее задание</vt:lpstr>
    </vt:vector>
  </TitlesOfParts>
  <Company>Дом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Строение тела человека</dc:title>
  <dc:creator>Лена</dc:creator>
  <cp:lastModifiedBy>Алексей</cp:lastModifiedBy>
  <cp:revision>90</cp:revision>
  <dcterms:created xsi:type="dcterms:W3CDTF">2013-01-13T18:37:33Z</dcterms:created>
  <dcterms:modified xsi:type="dcterms:W3CDTF">2015-02-08T17:16:22Z</dcterms:modified>
</cp:coreProperties>
</file>